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9" r:id="rId2"/>
    <p:sldId id="256" r:id="rId3"/>
    <p:sldId id="257" r:id="rId4"/>
    <p:sldId id="258" r:id="rId5"/>
  </p:sldIdLst>
  <p:sldSz cx="18288000" cy="10287000"/>
  <p:notesSz cx="6858000" cy="9144000"/>
  <p:embeddedFontLst>
    <p:embeddedFont>
      <p:font typeface="Beth Ellen" panose="020B0604020202020204" charset="0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Helios Extended" panose="020B0604020202020204" charset="0"/>
      <p:regular r:id="rId11"/>
    </p:embeddedFont>
    <p:embeddedFont>
      <p:font typeface="Helios Extended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3" d="100"/>
          <a:sy n="103" d="100"/>
        </p:scale>
        <p:origin x="534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jpeg>
</file>

<file path=ppt/media/image41.png>
</file>

<file path=ppt/media/image42.svg>
</file>

<file path=ppt/media/image43.png>
</file>

<file path=ppt/media/image44.svg>
</file>

<file path=ppt/media/image5.sv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svg"/><Relationship Id="rId2" Type="http://schemas.openxmlformats.org/officeDocument/2006/relationships/image" Target="../media/image10.jpe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jpeg"/><Relationship Id="rId15" Type="http://schemas.openxmlformats.org/officeDocument/2006/relationships/image" Target="../media/image23.svg"/><Relationship Id="rId10" Type="http://schemas.openxmlformats.org/officeDocument/2006/relationships/image" Target="../media/image18.pn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13" Type="http://schemas.openxmlformats.org/officeDocument/2006/relationships/image" Target="../media/image34.png"/><Relationship Id="rId18" Type="http://schemas.openxmlformats.org/officeDocument/2006/relationships/image" Target="../media/image39.svg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12" Type="http://schemas.openxmlformats.org/officeDocument/2006/relationships/image" Target="../media/image33.svg"/><Relationship Id="rId17" Type="http://schemas.openxmlformats.org/officeDocument/2006/relationships/image" Target="../media/image38.png"/><Relationship Id="rId2" Type="http://schemas.openxmlformats.org/officeDocument/2006/relationships/image" Target="../media/image26.png"/><Relationship Id="rId16" Type="http://schemas.openxmlformats.org/officeDocument/2006/relationships/image" Target="../media/image37.sv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11" Type="http://schemas.openxmlformats.org/officeDocument/2006/relationships/image" Target="../media/image32.png"/><Relationship Id="rId5" Type="http://schemas.openxmlformats.org/officeDocument/2006/relationships/image" Target="../media/image11.png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19" Type="http://schemas.openxmlformats.org/officeDocument/2006/relationships/image" Target="../media/image14.png"/><Relationship Id="rId4" Type="http://schemas.openxmlformats.org/officeDocument/2006/relationships/image" Target="../media/image28.svg"/><Relationship Id="rId9" Type="http://schemas.openxmlformats.org/officeDocument/2006/relationships/image" Target="../media/image8.png"/><Relationship Id="rId14" Type="http://schemas.openxmlformats.org/officeDocument/2006/relationships/image" Target="../media/image3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43.png"/><Relationship Id="rId3" Type="http://schemas.openxmlformats.org/officeDocument/2006/relationships/image" Target="../media/image29.png"/><Relationship Id="rId7" Type="http://schemas.openxmlformats.org/officeDocument/2006/relationships/image" Target="../media/image15.png"/><Relationship Id="rId12" Type="http://schemas.openxmlformats.org/officeDocument/2006/relationships/image" Target="../media/image42.sv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11" Type="http://schemas.openxmlformats.org/officeDocument/2006/relationships/image" Target="../media/image41.png"/><Relationship Id="rId5" Type="http://schemas.openxmlformats.org/officeDocument/2006/relationships/image" Target="../media/image11.png"/><Relationship Id="rId10" Type="http://schemas.openxmlformats.org/officeDocument/2006/relationships/image" Target="../media/image9.jpeg"/><Relationship Id="rId4" Type="http://schemas.openxmlformats.org/officeDocument/2006/relationships/image" Target="../media/image30.svg"/><Relationship Id="rId9" Type="http://schemas.openxmlformats.org/officeDocument/2006/relationships/image" Target="../media/image40.jpeg"/><Relationship Id="rId14" Type="http://schemas.openxmlformats.org/officeDocument/2006/relationships/image" Target="../media/image4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127" b="-912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0" y="-216991"/>
            <a:ext cx="18390522" cy="10749528"/>
          </a:xfrm>
          <a:custGeom>
            <a:avLst/>
            <a:gdLst/>
            <a:ahLst/>
            <a:cxnLst/>
            <a:rect l="l" t="t" r="r" b="b"/>
            <a:pathLst>
              <a:path w="18390522" h="10749528">
                <a:moveTo>
                  <a:pt x="0" y="0"/>
                </a:moveTo>
                <a:lnTo>
                  <a:pt x="18390522" y="0"/>
                </a:lnTo>
                <a:lnTo>
                  <a:pt x="18390522" y="10749528"/>
                </a:lnTo>
                <a:lnTo>
                  <a:pt x="0" y="107495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037841" y="269961"/>
            <a:ext cx="5824545" cy="9813030"/>
            <a:chOff x="0" y="0"/>
            <a:chExt cx="7766060" cy="130840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66050" cy="13084048"/>
            </a:xfrm>
            <a:custGeom>
              <a:avLst/>
              <a:gdLst/>
              <a:ahLst/>
              <a:cxnLst/>
              <a:rect l="l" t="t" r="r" b="b"/>
              <a:pathLst>
                <a:path w="7766050" h="13084048">
                  <a:moveTo>
                    <a:pt x="0" y="0"/>
                  </a:moveTo>
                  <a:lnTo>
                    <a:pt x="7766050" y="0"/>
                  </a:lnTo>
                  <a:lnTo>
                    <a:pt x="7766050" y="13084048"/>
                  </a:lnTo>
                  <a:lnTo>
                    <a:pt x="0" y="13084048"/>
                  </a:lnTo>
                  <a:close/>
                </a:path>
              </a:pathLst>
            </a:custGeom>
            <a:solidFill>
              <a:srgbClr val="1B507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868921" y="9841158"/>
            <a:ext cx="7479577" cy="59358"/>
            <a:chOff x="0" y="0"/>
            <a:chExt cx="9972769" cy="791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870444" y="556200"/>
            <a:ext cx="7479577" cy="59358"/>
            <a:chOff x="0" y="0"/>
            <a:chExt cx="9972769" cy="791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sp>
        <p:nvSpPr>
          <p:cNvPr id="11" name="Freeform 11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64" b="-64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0" y="5826825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14" b="-1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890233" y="8602503"/>
            <a:ext cx="2704331" cy="1413916"/>
            <a:chOff x="0" y="0"/>
            <a:chExt cx="3605775" cy="188522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605785" cy="1885188"/>
            </a:xfrm>
            <a:custGeom>
              <a:avLst/>
              <a:gdLst/>
              <a:ahLst/>
              <a:cxnLst/>
              <a:rect l="l" t="t" r="r" b="b"/>
              <a:pathLst>
                <a:path w="3605785" h="1885188">
                  <a:moveTo>
                    <a:pt x="0" y="0"/>
                  </a:moveTo>
                  <a:lnTo>
                    <a:pt x="3605785" y="0"/>
                  </a:lnTo>
                  <a:lnTo>
                    <a:pt x="3605785" y="1885188"/>
                  </a:lnTo>
                  <a:lnTo>
                    <a:pt x="0" y="1885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17" b="-13720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530594" y="1547917"/>
            <a:ext cx="9079638" cy="338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99"/>
              </a:lnSpc>
            </a:pPr>
            <a:r>
              <a:rPr lang="en-US" sz="5000" b="1" spc="2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Overhaul of the building of Municipal non-profit enterprise</a:t>
            </a:r>
            <a:r>
              <a:rPr lang="en-US" sz="5000" b="1" spc="29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«First Cherkasy City Hospital»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45223" y="8602503"/>
            <a:ext cx="2269949" cy="1268334"/>
            <a:chOff x="0" y="0"/>
            <a:chExt cx="2679201" cy="149700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679192" cy="1496949"/>
            </a:xfrm>
            <a:custGeom>
              <a:avLst/>
              <a:gdLst/>
              <a:ahLst/>
              <a:cxnLst/>
              <a:rect l="l" t="t" r="r" b="b"/>
              <a:pathLst>
                <a:path w="2679192" h="1496949">
                  <a:moveTo>
                    <a:pt x="0" y="0"/>
                  </a:moveTo>
                  <a:lnTo>
                    <a:pt x="2679192" y="0"/>
                  </a:lnTo>
                  <a:lnTo>
                    <a:pt x="2679192" y="1496949"/>
                  </a:lnTo>
                  <a:lnTo>
                    <a:pt x="0" y="14969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51" b="-54"/>
              </a:stretch>
            </a:blipFill>
          </p:spPr>
        </p:sp>
      </p:grpSp>
      <p:sp>
        <p:nvSpPr>
          <p:cNvPr id="18" name="Freeform 18"/>
          <p:cNvSpPr/>
          <p:nvPr/>
        </p:nvSpPr>
        <p:spPr>
          <a:xfrm>
            <a:off x="9610233" y="5069607"/>
            <a:ext cx="7876611" cy="4696984"/>
          </a:xfrm>
          <a:custGeom>
            <a:avLst/>
            <a:gdLst/>
            <a:ahLst/>
            <a:cxnLst/>
            <a:rect l="l" t="t" r="r" b="b"/>
            <a:pathLst>
              <a:path w="7876611" h="4696984">
                <a:moveTo>
                  <a:pt x="0" y="0"/>
                </a:moveTo>
                <a:lnTo>
                  <a:pt x="7876611" y="0"/>
                </a:lnTo>
                <a:lnTo>
                  <a:pt x="7876611" y="4696984"/>
                </a:lnTo>
                <a:lnTo>
                  <a:pt x="0" y="469698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r="-29142" b="-21818"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9403863" y="671880"/>
            <a:ext cx="8276441" cy="4323160"/>
          </a:xfrm>
          <a:custGeom>
            <a:avLst/>
            <a:gdLst/>
            <a:ahLst/>
            <a:cxnLst/>
            <a:rect l="l" t="t" r="r" b="b"/>
            <a:pathLst>
              <a:path w="8276441" h="4323160">
                <a:moveTo>
                  <a:pt x="0" y="0"/>
                </a:moveTo>
                <a:lnTo>
                  <a:pt x="8276441" y="0"/>
                </a:lnTo>
                <a:lnTo>
                  <a:pt x="8276441" y="4323161"/>
                </a:lnTo>
                <a:lnTo>
                  <a:pt x="0" y="432316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26120" r="-24062" b="-651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573" r="-24062" b="-114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23099" y="-540144"/>
            <a:ext cx="19620536" cy="11733233"/>
            <a:chOff x="0" y="0"/>
            <a:chExt cx="5167549" cy="309023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67549" cy="3090234"/>
            </a:xfrm>
            <a:custGeom>
              <a:avLst/>
              <a:gdLst/>
              <a:ahLst/>
              <a:cxnLst/>
              <a:rect l="l" t="t" r="r" b="b"/>
              <a:pathLst>
                <a:path w="5167549" h="3090234">
                  <a:moveTo>
                    <a:pt x="0" y="0"/>
                  </a:moveTo>
                  <a:lnTo>
                    <a:pt x="5167549" y="0"/>
                  </a:lnTo>
                  <a:lnTo>
                    <a:pt x="5167549" y="3090234"/>
                  </a:lnTo>
                  <a:lnTo>
                    <a:pt x="0" y="3090234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167549" cy="31283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64171" y="212872"/>
            <a:ext cx="17373346" cy="1631656"/>
            <a:chOff x="0" y="0"/>
            <a:chExt cx="4575696" cy="4297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575696" cy="429737"/>
            </a:xfrm>
            <a:custGeom>
              <a:avLst/>
              <a:gdLst/>
              <a:ahLst/>
              <a:cxnLst/>
              <a:rect l="l" t="t" r="r" b="b"/>
              <a:pathLst>
                <a:path w="4575696" h="429737">
                  <a:moveTo>
                    <a:pt x="0" y="0"/>
                  </a:moveTo>
                  <a:lnTo>
                    <a:pt x="4575696" y="0"/>
                  </a:lnTo>
                  <a:lnTo>
                    <a:pt x="4575696" y="429737"/>
                  </a:lnTo>
                  <a:lnTo>
                    <a:pt x="0" y="429737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575696" cy="4678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5400000" flipH="1">
            <a:off x="14701451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4153972" y="7270652"/>
            <a:ext cx="6778625" cy="3210272"/>
            <a:chOff x="0" y="0"/>
            <a:chExt cx="1501729" cy="7112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656423" y="2061927"/>
            <a:ext cx="11081094" cy="6219691"/>
            <a:chOff x="0" y="0"/>
            <a:chExt cx="2918477" cy="163810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918477" cy="1638108"/>
            </a:xfrm>
            <a:custGeom>
              <a:avLst/>
              <a:gdLst/>
              <a:ahLst/>
              <a:cxnLst/>
              <a:rect l="l" t="t" r="r" b="b"/>
              <a:pathLst>
                <a:path w="2918477" h="1638108">
                  <a:moveTo>
                    <a:pt x="0" y="0"/>
                  </a:moveTo>
                  <a:lnTo>
                    <a:pt x="2918477" y="0"/>
                  </a:lnTo>
                  <a:lnTo>
                    <a:pt x="2918477" y="1638108"/>
                  </a:lnTo>
                  <a:lnTo>
                    <a:pt x="0" y="1638108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95250"/>
              <a:ext cx="2918477" cy="1733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71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 flipH="1">
            <a:off x="15461080" y="6263803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364171" y="5326473"/>
            <a:ext cx="6200734" cy="2934202"/>
          </a:xfrm>
          <a:custGeom>
            <a:avLst/>
            <a:gdLst/>
            <a:ahLst/>
            <a:cxnLst/>
            <a:rect l="l" t="t" r="r" b="b"/>
            <a:pathLst>
              <a:path w="6200734" h="2934202">
                <a:moveTo>
                  <a:pt x="0" y="0"/>
                </a:moveTo>
                <a:lnTo>
                  <a:pt x="6200734" y="0"/>
                </a:lnTo>
                <a:lnTo>
                  <a:pt x="6200734" y="2934202"/>
                </a:lnTo>
                <a:lnTo>
                  <a:pt x="0" y="29342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41897" b="-16597"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-1631252" y="6142277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851" r="-191602" b="-48017"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364171" y="2086211"/>
            <a:ext cx="6200734" cy="3240262"/>
          </a:xfrm>
          <a:custGeom>
            <a:avLst/>
            <a:gdLst/>
            <a:ahLst/>
            <a:cxnLst/>
            <a:rect l="l" t="t" r="r" b="b"/>
            <a:pathLst>
              <a:path w="6200734" h="3240262">
                <a:moveTo>
                  <a:pt x="0" y="0"/>
                </a:moveTo>
                <a:lnTo>
                  <a:pt x="6200734" y="0"/>
                </a:lnTo>
                <a:lnTo>
                  <a:pt x="6200734" y="3240262"/>
                </a:lnTo>
                <a:lnTo>
                  <a:pt x="0" y="32402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9518" b="-24525"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6656423" y="8500693"/>
            <a:ext cx="8288762" cy="1585928"/>
            <a:chOff x="0" y="0"/>
            <a:chExt cx="2183048" cy="41769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183049" cy="417693"/>
            </a:xfrm>
            <a:custGeom>
              <a:avLst/>
              <a:gdLst/>
              <a:ahLst/>
              <a:cxnLst/>
              <a:rect l="l" t="t" r="r" b="b"/>
              <a:pathLst>
                <a:path w="2183049" h="417693">
                  <a:moveTo>
                    <a:pt x="0" y="0"/>
                  </a:moveTo>
                  <a:lnTo>
                    <a:pt x="2183049" y="0"/>
                  </a:lnTo>
                  <a:lnTo>
                    <a:pt x="2183049" y="417693"/>
                  </a:lnTo>
                  <a:lnTo>
                    <a:pt x="0" y="417693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2183048" cy="4557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8" name="AutoShape 28"/>
          <p:cNvSpPr/>
          <p:nvPr/>
        </p:nvSpPr>
        <p:spPr>
          <a:xfrm>
            <a:off x="6996036" y="9730205"/>
            <a:ext cx="7479577" cy="46193"/>
          </a:xfrm>
          <a:prstGeom prst="rect">
            <a:avLst/>
          </a:prstGeom>
          <a:solidFill>
            <a:srgbClr val="154062"/>
          </a:solidFill>
        </p:spPr>
      </p:sp>
      <p:grpSp>
        <p:nvGrpSpPr>
          <p:cNvPr id="29" name="Group 29"/>
          <p:cNvGrpSpPr/>
          <p:nvPr/>
        </p:nvGrpSpPr>
        <p:grpSpPr>
          <a:xfrm>
            <a:off x="2719439" y="9021363"/>
            <a:ext cx="3422633" cy="1065258"/>
            <a:chOff x="0" y="0"/>
            <a:chExt cx="4563511" cy="142034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427206" cy="1420344"/>
            </a:xfrm>
            <a:custGeom>
              <a:avLst/>
              <a:gdLst/>
              <a:ahLst/>
              <a:cxnLst/>
              <a:rect l="l" t="t" r="r" b="b"/>
              <a:pathLst>
                <a:path w="1427206" h="1420344">
                  <a:moveTo>
                    <a:pt x="0" y="0"/>
                  </a:moveTo>
                  <a:lnTo>
                    <a:pt x="1427206" y="0"/>
                  </a:lnTo>
                  <a:lnTo>
                    <a:pt x="1427206" y="1420344"/>
                  </a:lnTo>
                  <a:lnTo>
                    <a:pt x="0" y="14203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/>
              </a:stretch>
            </a:blipFill>
          </p:spPr>
        </p:sp>
        <p:sp>
          <p:nvSpPr>
            <p:cNvPr id="31" name="Freeform 31"/>
            <p:cNvSpPr/>
            <p:nvPr/>
          </p:nvSpPr>
          <p:spPr>
            <a:xfrm>
              <a:off x="3143167" y="0"/>
              <a:ext cx="1420344" cy="1420344"/>
            </a:xfrm>
            <a:custGeom>
              <a:avLst/>
              <a:gdLst/>
              <a:ahLst/>
              <a:cxnLst/>
              <a:rect l="l" t="t" r="r" b="b"/>
              <a:pathLst>
                <a:path w="1420344" h="1420344">
                  <a:moveTo>
                    <a:pt x="0" y="0"/>
                  </a:moveTo>
                  <a:lnTo>
                    <a:pt x="1420344" y="0"/>
                  </a:lnTo>
                  <a:lnTo>
                    <a:pt x="1420344" y="1420344"/>
                  </a:lnTo>
                  <a:lnTo>
                    <a:pt x="0" y="14203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/>
              </a:stretch>
            </a:blipFill>
          </p:spPr>
        </p:sp>
        <p:sp>
          <p:nvSpPr>
            <p:cNvPr id="32" name="Freeform 32"/>
            <p:cNvSpPr/>
            <p:nvPr/>
          </p:nvSpPr>
          <p:spPr>
            <a:xfrm>
              <a:off x="1571583" y="0"/>
              <a:ext cx="1427206" cy="1420344"/>
            </a:xfrm>
            <a:custGeom>
              <a:avLst/>
              <a:gdLst/>
              <a:ahLst/>
              <a:cxnLst/>
              <a:rect l="l" t="t" r="r" b="b"/>
              <a:pathLst>
                <a:path w="1427206" h="1420344">
                  <a:moveTo>
                    <a:pt x="0" y="0"/>
                  </a:moveTo>
                  <a:lnTo>
                    <a:pt x="1427206" y="0"/>
                  </a:lnTo>
                  <a:lnTo>
                    <a:pt x="1427206" y="1420344"/>
                  </a:lnTo>
                  <a:lnTo>
                    <a:pt x="0" y="14203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t="-942" r="-892" b="-942"/>
              </a:stretch>
            </a:blipFill>
          </p:spPr>
        </p:sp>
      </p:grpSp>
      <p:sp>
        <p:nvSpPr>
          <p:cNvPr id="33" name="Freeform 33"/>
          <p:cNvSpPr/>
          <p:nvPr/>
        </p:nvSpPr>
        <p:spPr>
          <a:xfrm>
            <a:off x="7040474" y="6658525"/>
            <a:ext cx="596059" cy="612128"/>
          </a:xfrm>
          <a:custGeom>
            <a:avLst/>
            <a:gdLst/>
            <a:ahLst/>
            <a:cxnLst/>
            <a:rect l="l" t="t" r="r" b="b"/>
            <a:pathLst>
              <a:path w="596059" h="612128">
                <a:moveTo>
                  <a:pt x="0" y="0"/>
                </a:moveTo>
                <a:lnTo>
                  <a:pt x="596059" y="0"/>
                </a:lnTo>
                <a:lnTo>
                  <a:pt x="596059" y="612127"/>
                </a:lnTo>
                <a:lnTo>
                  <a:pt x="0" y="61212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6996036" y="5112968"/>
            <a:ext cx="677331" cy="695591"/>
          </a:xfrm>
          <a:custGeom>
            <a:avLst/>
            <a:gdLst/>
            <a:ahLst/>
            <a:cxnLst/>
            <a:rect l="l" t="t" r="r" b="b"/>
            <a:pathLst>
              <a:path w="677331" h="695591">
                <a:moveTo>
                  <a:pt x="0" y="0"/>
                </a:moveTo>
                <a:lnTo>
                  <a:pt x="677332" y="0"/>
                </a:lnTo>
                <a:lnTo>
                  <a:pt x="677332" y="695591"/>
                </a:lnTo>
                <a:lnTo>
                  <a:pt x="0" y="69559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6996036" y="5913334"/>
            <a:ext cx="684935" cy="640414"/>
          </a:xfrm>
          <a:custGeom>
            <a:avLst/>
            <a:gdLst/>
            <a:ahLst/>
            <a:cxnLst/>
            <a:rect l="l" t="t" r="r" b="b"/>
            <a:pathLst>
              <a:path w="684935" h="640414">
                <a:moveTo>
                  <a:pt x="0" y="0"/>
                </a:moveTo>
                <a:lnTo>
                  <a:pt x="684935" y="0"/>
                </a:lnTo>
                <a:lnTo>
                  <a:pt x="684935" y="640414"/>
                </a:lnTo>
                <a:lnTo>
                  <a:pt x="0" y="64041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36"/>
          <p:cNvSpPr txBox="1"/>
          <p:nvPr/>
        </p:nvSpPr>
        <p:spPr>
          <a:xfrm>
            <a:off x="1721149" y="345774"/>
            <a:ext cx="14439178" cy="123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5"/>
              </a:lnSpc>
            </a:pPr>
            <a:r>
              <a:rPr lang="en-US" sz="3432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Overhaul of the building of Municipal non-profit enterprise «First Cherkasy City Hospital»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045568" y="4904126"/>
            <a:ext cx="10915287" cy="3127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05"/>
              </a:lnSpc>
            </a:pPr>
            <a:endParaRPr/>
          </a:p>
          <a:p>
            <a:pPr algn="l">
              <a:lnSpc>
                <a:spcPts val="3105"/>
              </a:lnSpc>
            </a:pPr>
            <a:r>
              <a:rPr lang="en-US" sz="2747" b="1" spc="4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9 773</a:t>
            </a:r>
            <a:r>
              <a:rPr lang="en-US" sz="2747" spc="46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patients treated in inpatient care per year </a:t>
            </a:r>
          </a:p>
          <a:p>
            <a:pPr algn="l">
              <a:lnSpc>
                <a:spcPts val="3105"/>
              </a:lnSpc>
            </a:pPr>
            <a:endParaRPr lang="en-US" sz="2747" spc="46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105"/>
              </a:lnSpc>
            </a:pPr>
            <a:r>
              <a:rPr lang="en-US" sz="2747" b="1" spc="4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3 463</a:t>
            </a:r>
            <a:r>
              <a:rPr lang="en-US" sz="2747" spc="46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surgical interventions were performed </a:t>
            </a:r>
          </a:p>
          <a:p>
            <a:pPr algn="l">
              <a:lnSpc>
                <a:spcPts val="3105"/>
              </a:lnSpc>
            </a:pPr>
            <a:endParaRPr lang="en-US" sz="2747" spc="46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105"/>
              </a:lnSpc>
            </a:pPr>
            <a:r>
              <a:rPr lang="en-US" sz="2747" spc="46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Provision of specialized care </a:t>
            </a:r>
            <a:r>
              <a:rPr lang="en-US" sz="2747" b="1" spc="4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24/7</a:t>
            </a:r>
          </a:p>
          <a:p>
            <a:pPr algn="l">
              <a:lnSpc>
                <a:spcPts val="3105"/>
              </a:lnSpc>
            </a:pPr>
            <a:endParaRPr lang="en-US" sz="2747" b="1" spc="46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3105"/>
              </a:lnSpc>
            </a:pPr>
            <a:endParaRPr lang="en-US" sz="2747" b="1" spc="46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6761250" y="8643568"/>
            <a:ext cx="7949148" cy="987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500" b="1" spc="15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cost of the project is</a:t>
            </a:r>
          </a:p>
          <a:p>
            <a:pPr algn="ctr">
              <a:lnSpc>
                <a:spcPts val="3926"/>
              </a:lnSpc>
            </a:pPr>
            <a:r>
              <a:rPr lang="en-US" sz="2500" b="1" spc="15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≈ 1 207 500 EUR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996036" y="2286270"/>
            <a:ext cx="9714360" cy="2176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9"/>
              </a:lnSpc>
            </a:pPr>
            <a:r>
              <a:rPr lang="en-US" sz="2504" spc="42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A multidisciplinary medical institution with bed fund of 355 beds.</a:t>
            </a:r>
          </a:p>
          <a:p>
            <a:pPr algn="l">
              <a:lnSpc>
                <a:spcPts val="2829"/>
              </a:lnSpc>
            </a:pPr>
            <a:endParaRPr lang="en-US" sz="2504" spc="4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29"/>
              </a:lnSpc>
            </a:pPr>
            <a:r>
              <a:rPr lang="en-US" sz="2504" spc="42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15 departments with the only burn department for adults and children in the region. </a:t>
            </a:r>
          </a:p>
          <a:p>
            <a:pPr algn="l">
              <a:lnSpc>
                <a:spcPts val="2829"/>
              </a:lnSpc>
            </a:pPr>
            <a:endParaRPr lang="en-US" sz="2504" spc="4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6996036" y="4346806"/>
            <a:ext cx="10915287" cy="394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547" b="1" spc="43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Currently, the number of visitors of the institution: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661" b="-241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5001" y="-187876"/>
            <a:ext cx="18989718" cy="10662752"/>
            <a:chOff x="0" y="0"/>
            <a:chExt cx="5001407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1407" cy="2808297"/>
            </a:xfrm>
            <a:custGeom>
              <a:avLst/>
              <a:gdLst/>
              <a:ahLst/>
              <a:cxnLst/>
              <a:rect l="l" t="t" r="r" b="b"/>
              <a:pathLst>
                <a:path w="5001407" h="2808297">
                  <a:moveTo>
                    <a:pt x="0" y="0"/>
                  </a:moveTo>
                  <a:lnTo>
                    <a:pt x="5001407" y="0"/>
                  </a:lnTo>
                  <a:lnTo>
                    <a:pt x="5001407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01407" cy="28463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4866" y="700469"/>
            <a:ext cx="8933714" cy="9438160"/>
            <a:chOff x="0" y="0"/>
            <a:chExt cx="2352912" cy="248577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52912" cy="2485770"/>
            </a:xfrm>
            <a:custGeom>
              <a:avLst/>
              <a:gdLst/>
              <a:ahLst/>
              <a:cxnLst/>
              <a:rect l="l" t="t" r="r" b="b"/>
              <a:pathLst>
                <a:path w="2352912" h="2485770">
                  <a:moveTo>
                    <a:pt x="0" y="0"/>
                  </a:moveTo>
                  <a:lnTo>
                    <a:pt x="2352912" y="0"/>
                  </a:lnTo>
                  <a:lnTo>
                    <a:pt x="2352912" y="2485770"/>
                  </a:lnTo>
                  <a:lnTo>
                    <a:pt x="0" y="248577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42875"/>
              <a:ext cx="2352912" cy="2628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71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77168" y="2533601"/>
            <a:ext cx="7026524" cy="7414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5"/>
              </a:lnSpc>
            </a:pPr>
            <a:r>
              <a:rPr lang="en-US" sz="3084" spc="52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roof repair</a:t>
            </a:r>
          </a:p>
          <a:p>
            <a:pPr algn="l">
              <a:lnSpc>
                <a:spcPts val="3485"/>
              </a:lnSpc>
            </a:pPr>
            <a:endParaRPr lang="en-US" sz="3084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85"/>
              </a:lnSpc>
            </a:pPr>
            <a:endParaRPr lang="en-US" sz="3084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85"/>
              </a:lnSpc>
            </a:pPr>
            <a:r>
              <a:rPr lang="en-US" sz="3084" spc="52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insulation of facades</a:t>
            </a:r>
          </a:p>
          <a:p>
            <a:pPr algn="l">
              <a:lnSpc>
                <a:spcPts val="3485"/>
              </a:lnSpc>
            </a:pPr>
            <a:endParaRPr lang="en-US" sz="3084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85"/>
              </a:lnSpc>
            </a:pPr>
            <a:endParaRPr lang="en-US" sz="3084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85"/>
              </a:lnSpc>
            </a:pPr>
            <a:r>
              <a:rPr lang="en-US" sz="3084" spc="52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replacement of external windows and doors</a:t>
            </a:r>
          </a:p>
          <a:p>
            <a:pPr algn="l">
              <a:lnSpc>
                <a:spcPts val="3485"/>
              </a:lnSpc>
            </a:pPr>
            <a:endParaRPr lang="en-US" sz="3084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85"/>
              </a:lnSpc>
            </a:pPr>
            <a:endParaRPr lang="en-US" sz="3084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85"/>
              </a:lnSpc>
            </a:pPr>
            <a:r>
              <a:rPr lang="en-US" sz="3084" spc="52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interior finishing of the passage and stairwells</a:t>
            </a:r>
          </a:p>
          <a:p>
            <a:pPr algn="l">
              <a:lnSpc>
                <a:spcPts val="3485"/>
              </a:lnSpc>
            </a:pPr>
            <a:endParaRPr lang="en-US" sz="3084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85"/>
              </a:lnSpc>
            </a:pPr>
            <a:endParaRPr lang="en-US" sz="3084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3485"/>
              </a:lnSpc>
            </a:pPr>
            <a:r>
              <a:rPr lang="en-US" sz="3084" spc="52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replacement of electrical networks and equipment</a:t>
            </a:r>
          </a:p>
          <a:p>
            <a:pPr algn="l">
              <a:lnSpc>
                <a:spcPts val="3485"/>
              </a:lnSpc>
            </a:pPr>
            <a:endParaRPr lang="en-US" sz="3084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26890" y="989711"/>
            <a:ext cx="8406381" cy="903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8"/>
              </a:lnSpc>
            </a:pPr>
            <a:r>
              <a:rPr lang="en-US" sz="3060" b="1" spc="52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works:</a:t>
            </a:r>
          </a:p>
        </p:txBody>
      </p:sp>
      <p:sp>
        <p:nvSpPr>
          <p:cNvPr id="11" name="Freeform 11"/>
          <p:cNvSpPr/>
          <p:nvPr/>
        </p:nvSpPr>
        <p:spPr>
          <a:xfrm>
            <a:off x="1555061" y="6835837"/>
            <a:ext cx="811757" cy="811757"/>
          </a:xfrm>
          <a:custGeom>
            <a:avLst/>
            <a:gdLst/>
            <a:ahLst/>
            <a:cxnLst/>
            <a:rect l="l" t="t" r="r" b="b"/>
            <a:pathLst>
              <a:path w="811757" h="811757">
                <a:moveTo>
                  <a:pt x="0" y="0"/>
                </a:moveTo>
                <a:lnTo>
                  <a:pt x="811756" y="0"/>
                </a:lnTo>
                <a:lnTo>
                  <a:pt x="811756" y="811757"/>
                </a:lnTo>
                <a:lnTo>
                  <a:pt x="0" y="8117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-1275322" y="5946113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3" y="0"/>
                </a:lnTo>
                <a:lnTo>
                  <a:pt x="4404423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-3502800" y="7173503"/>
            <a:ext cx="6778625" cy="3210272"/>
            <a:chOff x="0" y="0"/>
            <a:chExt cx="1501729" cy="7112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8100000" flipH="1">
            <a:off x="15211195" y="-1381308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1" y="3874225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3885332" y="7173503"/>
            <a:ext cx="6778625" cy="3210272"/>
            <a:chOff x="0" y="0"/>
            <a:chExt cx="1501729" cy="711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4687527" y="7241716"/>
            <a:ext cx="6778625" cy="3210272"/>
            <a:chOff x="0" y="0"/>
            <a:chExt cx="1501729" cy="7112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9803692" y="5441645"/>
            <a:ext cx="7876611" cy="4696984"/>
          </a:xfrm>
          <a:custGeom>
            <a:avLst/>
            <a:gdLst/>
            <a:ahLst/>
            <a:cxnLst/>
            <a:rect l="l" t="t" r="r" b="b"/>
            <a:pathLst>
              <a:path w="7876611" h="4696984">
                <a:moveTo>
                  <a:pt x="0" y="0"/>
                </a:moveTo>
                <a:lnTo>
                  <a:pt x="7876612" y="0"/>
                </a:lnTo>
                <a:lnTo>
                  <a:pt x="7876612" y="4696983"/>
                </a:lnTo>
                <a:lnTo>
                  <a:pt x="0" y="469698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r="-29142" b="-21818"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9803692" y="689672"/>
            <a:ext cx="7876611" cy="4666336"/>
          </a:xfrm>
          <a:custGeom>
            <a:avLst/>
            <a:gdLst/>
            <a:ahLst/>
            <a:cxnLst/>
            <a:rect l="l" t="t" r="r" b="b"/>
            <a:pathLst>
              <a:path w="7876611" h="4666336">
                <a:moveTo>
                  <a:pt x="0" y="0"/>
                </a:moveTo>
                <a:lnTo>
                  <a:pt x="7876612" y="0"/>
                </a:lnTo>
                <a:lnTo>
                  <a:pt x="7876612" y="4666336"/>
                </a:lnTo>
                <a:lnTo>
                  <a:pt x="0" y="466633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11362" t="-18876" r="-1770" b="-24476"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284552" y="2375248"/>
            <a:ext cx="1302234" cy="618561"/>
          </a:xfrm>
          <a:custGeom>
            <a:avLst/>
            <a:gdLst/>
            <a:ahLst/>
            <a:cxnLst/>
            <a:rect l="l" t="t" r="r" b="b"/>
            <a:pathLst>
              <a:path w="1302234" h="618561">
                <a:moveTo>
                  <a:pt x="0" y="0"/>
                </a:moveTo>
                <a:lnTo>
                  <a:pt x="1302234" y="0"/>
                </a:lnTo>
                <a:lnTo>
                  <a:pt x="1302234" y="618561"/>
                </a:lnTo>
                <a:lnTo>
                  <a:pt x="0" y="61856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1497985" y="3566226"/>
            <a:ext cx="804449" cy="797410"/>
          </a:xfrm>
          <a:custGeom>
            <a:avLst/>
            <a:gdLst/>
            <a:ahLst/>
            <a:cxnLst/>
            <a:rect l="l" t="t" r="r" b="b"/>
            <a:pathLst>
              <a:path w="804449" h="797410">
                <a:moveTo>
                  <a:pt x="0" y="0"/>
                </a:moveTo>
                <a:lnTo>
                  <a:pt x="804448" y="0"/>
                </a:lnTo>
                <a:lnTo>
                  <a:pt x="804448" y="797410"/>
                </a:lnTo>
                <a:lnTo>
                  <a:pt x="0" y="79741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1497985" y="5143500"/>
            <a:ext cx="839909" cy="839909"/>
          </a:xfrm>
          <a:custGeom>
            <a:avLst/>
            <a:gdLst/>
            <a:ahLst/>
            <a:cxnLst/>
            <a:rect l="l" t="t" r="r" b="b"/>
            <a:pathLst>
              <a:path w="839909" h="839909">
                <a:moveTo>
                  <a:pt x="0" y="0"/>
                </a:moveTo>
                <a:lnTo>
                  <a:pt x="839908" y="0"/>
                </a:lnTo>
                <a:lnTo>
                  <a:pt x="839908" y="839909"/>
                </a:lnTo>
                <a:lnTo>
                  <a:pt x="0" y="83990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1555061" y="8581286"/>
            <a:ext cx="811757" cy="914656"/>
          </a:xfrm>
          <a:custGeom>
            <a:avLst/>
            <a:gdLst/>
            <a:ahLst/>
            <a:cxnLst/>
            <a:rect l="l" t="t" r="r" b="b"/>
            <a:pathLst>
              <a:path w="811757" h="914656">
                <a:moveTo>
                  <a:pt x="0" y="0"/>
                </a:moveTo>
                <a:lnTo>
                  <a:pt x="811756" y="0"/>
                </a:lnTo>
                <a:lnTo>
                  <a:pt x="811756" y="914656"/>
                </a:lnTo>
                <a:lnTo>
                  <a:pt x="0" y="91465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</p:sp>
      <p:grpSp>
        <p:nvGrpSpPr>
          <p:cNvPr id="30" name="Group 30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4153972" y="7270652"/>
            <a:ext cx="6778625" cy="3210272"/>
            <a:chOff x="0" y="0"/>
            <a:chExt cx="1501729" cy="7112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6" name="Freeform 36"/>
          <p:cNvSpPr/>
          <p:nvPr/>
        </p:nvSpPr>
        <p:spPr>
          <a:xfrm flipH="1">
            <a:off x="15461080" y="6263803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t="-18851" r="-191602" b="-48017"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573" r="-24062" b="-114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35113" y="-1355092"/>
            <a:ext cx="19063691" cy="12997183"/>
            <a:chOff x="0" y="0"/>
            <a:chExt cx="5020890" cy="342312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0890" cy="3423126"/>
            </a:xfrm>
            <a:custGeom>
              <a:avLst/>
              <a:gdLst/>
              <a:ahLst/>
              <a:cxnLst/>
              <a:rect l="l" t="t" r="r" b="b"/>
              <a:pathLst>
                <a:path w="5020890" h="3423126">
                  <a:moveTo>
                    <a:pt x="0" y="0"/>
                  </a:moveTo>
                  <a:lnTo>
                    <a:pt x="5020890" y="0"/>
                  </a:lnTo>
                  <a:lnTo>
                    <a:pt x="5020890" y="3423126"/>
                  </a:lnTo>
                  <a:lnTo>
                    <a:pt x="0" y="3423126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20890" cy="34612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000000">
                      <a:alpha val="92941"/>
                    </a:srgbClr>
                  </a:solidFill>
                  <a:latin typeface="Beth Ellen"/>
                  <a:ea typeface="Beth Ellen"/>
                  <a:cs typeface="Beth Ellen"/>
                  <a:sym typeface="Beth Ellen"/>
                </a:rPr>
                <a:t>                                                                          </a:t>
              </a:r>
            </a:p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1B517B">
                      <a:alpha val="92941"/>
                    </a:srgbClr>
                  </a:solidFill>
                  <a:latin typeface="Beth Ellen"/>
                  <a:ea typeface="Beth Ellen"/>
                  <a:cs typeface="Beth Ellen"/>
                  <a:sym typeface="Beth Ellen"/>
                </a:rPr>
                <a:t>                                                                                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3502800" y="7173503"/>
            <a:ext cx="6778625" cy="3210272"/>
            <a:chOff x="0" y="0"/>
            <a:chExt cx="1501729" cy="7112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8100000" flipH="1">
            <a:off x="15211195" y="-1381308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1" y="3874225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8979335" y="2798373"/>
            <a:ext cx="8700969" cy="6786480"/>
            <a:chOff x="0" y="0"/>
            <a:chExt cx="3623642" cy="282632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623642" cy="2826326"/>
            </a:xfrm>
            <a:custGeom>
              <a:avLst/>
              <a:gdLst/>
              <a:ahLst/>
              <a:cxnLst/>
              <a:rect l="l" t="t" r="r" b="b"/>
              <a:pathLst>
                <a:path w="3623642" h="2826326">
                  <a:moveTo>
                    <a:pt x="0" y="0"/>
                  </a:moveTo>
                  <a:lnTo>
                    <a:pt x="3623642" y="0"/>
                  </a:lnTo>
                  <a:lnTo>
                    <a:pt x="3623642" y="2826326"/>
                  </a:lnTo>
                  <a:lnTo>
                    <a:pt x="0" y="282632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623642" cy="2864426"/>
            </a:xfrm>
            <a:prstGeom prst="rect">
              <a:avLst/>
            </a:prstGeom>
          </p:spPr>
          <p:txBody>
            <a:bodyPr lIns="52801" tIns="52801" rIns="52801" bIns="52801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352648" y="6980782"/>
            <a:ext cx="6778625" cy="3210272"/>
            <a:chOff x="0" y="0"/>
            <a:chExt cx="1501729" cy="7112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213272" y="7482887"/>
            <a:ext cx="6778625" cy="3210272"/>
            <a:chOff x="0" y="0"/>
            <a:chExt cx="1501729" cy="7112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 flipH="1">
            <a:off x="16462333" y="7423273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2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2" y="3269886"/>
                </a:lnTo>
                <a:lnTo>
                  <a:pt x="322901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6583590" y="9356701"/>
            <a:ext cx="1493249" cy="834353"/>
          </a:xfrm>
          <a:custGeom>
            <a:avLst/>
            <a:gdLst/>
            <a:ahLst/>
            <a:cxnLst/>
            <a:rect l="l" t="t" r="r" b="b"/>
            <a:pathLst>
              <a:path w="1493249" h="834353">
                <a:moveTo>
                  <a:pt x="0" y="0"/>
                </a:moveTo>
                <a:lnTo>
                  <a:pt x="1493249" y="0"/>
                </a:lnTo>
                <a:lnTo>
                  <a:pt x="1493249" y="834353"/>
                </a:lnTo>
                <a:lnTo>
                  <a:pt x="0" y="83435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5925615" y="9390610"/>
            <a:ext cx="657974" cy="766536"/>
          </a:xfrm>
          <a:custGeom>
            <a:avLst/>
            <a:gdLst/>
            <a:ahLst/>
            <a:cxnLst/>
            <a:rect l="l" t="t" r="r" b="b"/>
            <a:pathLst>
              <a:path w="657974" h="766536">
                <a:moveTo>
                  <a:pt x="0" y="0"/>
                </a:moveTo>
                <a:lnTo>
                  <a:pt x="657975" y="0"/>
                </a:lnTo>
                <a:lnTo>
                  <a:pt x="657975" y="766536"/>
                </a:lnTo>
                <a:lnTo>
                  <a:pt x="0" y="7665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8851" r="-191602" b="-48017"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607644" y="820340"/>
            <a:ext cx="8289088" cy="4323160"/>
          </a:xfrm>
          <a:custGeom>
            <a:avLst/>
            <a:gdLst/>
            <a:ahLst/>
            <a:cxnLst/>
            <a:rect l="l" t="t" r="r" b="b"/>
            <a:pathLst>
              <a:path w="8289088" h="4323160">
                <a:moveTo>
                  <a:pt x="0" y="0"/>
                </a:moveTo>
                <a:lnTo>
                  <a:pt x="8289088" y="0"/>
                </a:lnTo>
                <a:lnTo>
                  <a:pt x="8289088" y="4323160"/>
                </a:lnTo>
                <a:lnTo>
                  <a:pt x="0" y="432316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44445" b="-181636"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607644" y="5261693"/>
            <a:ext cx="8276441" cy="4323160"/>
          </a:xfrm>
          <a:custGeom>
            <a:avLst/>
            <a:gdLst/>
            <a:ahLst/>
            <a:cxnLst/>
            <a:rect l="l" t="t" r="r" b="b"/>
            <a:pathLst>
              <a:path w="8276441" h="4323160">
                <a:moveTo>
                  <a:pt x="0" y="0"/>
                </a:moveTo>
                <a:lnTo>
                  <a:pt x="8276441" y="0"/>
                </a:lnTo>
                <a:lnTo>
                  <a:pt x="8276441" y="4323160"/>
                </a:lnTo>
                <a:lnTo>
                  <a:pt x="0" y="432316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26120" r="-24062" b="-651"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-1746126" y="6431620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6" name="Group 26"/>
          <p:cNvGrpSpPr/>
          <p:nvPr/>
        </p:nvGrpSpPr>
        <p:grpSpPr>
          <a:xfrm>
            <a:off x="8979335" y="820340"/>
            <a:ext cx="8700969" cy="1754097"/>
            <a:chOff x="0" y="0"/>
            <a:chExt cx="3623642" cy="73051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3623642" cy="730519"/>
            </a:xfrm>
            <a:custGeom>
              <a:avLst/>
              <a:gdLst/>
              <a:ahLst/>
              <a:cxnLst/>
              <a:rect l="l" t="t" r="r" b="b"/>
              <a:pathLst>
                <a:path w="3623642" h="730519">
                  <a:moveTo>
                    <a:pt x="0" y="0"/>
                  </a:moveTo>
                  <a:lnTo>
                    <a:pt x="3623642" y="0"/>
                  </a:lnTo>
                  <a:lnTo>
                    <a:pt x="3623642" y="730519"/>
                  </a:lnTo>
                  <a:lnTo>
                    <a:pt x="0" y="730519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57150"/>
              <a:ext cx="3623642" cy="787669"/>
            </a:xfrm>
            <a:prstGeom prst="rect">
              <a:avLst/>
            </a:prstGeom>
          </p:spPr>
          <p:txBody>
            <a:bodyPr lIns="52801" tIns="52801" rIns="52801" bIns="52801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9368605" y="4687308"/>
            <a:ext cx="506503" cy="574384"/>
          </a:xfrm>
          <a:custGeom>
            <a:avLst/>
            <a:gdLst/>
            <a:ahLst/>
            <a:cxnLst/>
            <a:rect l="l" t="t" r="r" b="b"/>
            <a:pathLst>
              <a:path w="506503" h="574384">
                <a:moveTo>
                  <a:pt x="0" y="0"/>
                </a:moveTo>
                <a:lnTo>
                  <a:pt x="506503" y="0"/>
                </a:lnTo>
                <a:lnTo>
                  <a:pt x="506503" y="574385"/>
                </a:lnTo>
                <a:lnTo>
                  <a:pt x="0" y="57438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9318294" y="6681811"/>
            <a:ext cx="607125" cy="597765"/>
          </a:xfrm>
          <a:custGeom>
            <a:avLst/>
            <a:gdLst/>
            <a:ahLst/>
            <a:cxnLst/>
            <a:rect l="l" t="t" r="r" b="b"/>
            <a:pathLst>
              <a:path w="607125" h="597765">
                <a:moveTo>
                  <a:pt x="0" y="0"/>
                </a:moveTo>
                <a:lnTo>
                  <a:pt x="607125" y="0"/>
                </a:lnTo>
                <a:lnTo>
                  <a:pt x="607125" y="597766"/>
                </a:lnTo>
                <a:lnTo>
                  <a:pt x="0" y="59776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9368605" y="1476175"/>
            <a:ext cx="8023051" cy="794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8"/>
              </a:lnSpc>
            </a:pPr>
            <a:r>
              <a:rPr lang="en-US" sz="289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oldest three-story building, was put into operation </a:t>
            </a:r>
            <a:r>
              <a:rPr lang="en-US" sz="2895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 1963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107726" y="4294650"/>
            <a:ext cx="7151574" cy="4793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88"/>
              </a:lnSpc>
            </a:pPr>
            <a:endParaRPr/>
          </a:p>
          <a:p>
            <a:pPr algn="just">
              <a:lnSpc>
                <a:spcPts val="2888"/>
              </a:lnSpc>
            </a:pPr>
            <a:r>
              <a:rPr lang="en-US" sz="272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creation of necessary and high-quality conditions </a:t>
            </a:r>
          </a:p>
          <a:p>
            <a:pPr algn="just">
              <a:lnSpc>
                <a:spcPts val="2888"/>
              </a:lnSpc>
            </a:pPr>
            <a:endParaRPr lang="en-US" sz="272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just">
              <a:lnSpc>
                <a:spcPts val="2888"/>
              </a:lnSpc>
            </a:pPr>
            <a:endParaRPr lang="en-US" sz="272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88"/>
              </a:lnSpc>
            </a:pPr>
            <a:r>
              <a:rPr lang="en-US" sz="2725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providing medical care to patients with various diseases by creating a modern medical complex using modern materials and energy-saving technologies, inclusiveness</a:t>
            </a:r>
          </a:p>
          <a:p>
            <a:pPr algn="just">
              <a:lnSpc>
                <a:spcPts val="2888"/>
              </a:lnSpc>
            </a:pPr>
            <a:endParaRPr lang="en-US" sz="272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just">
              <a:lnSpc>
                <a:spcPts val="2888"/>
              </a:lnSpc>
            </a:pPr>
            <a:endParaRPr lang="en-US" sz="272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just">
              <a:lnSpc>
                <a:spcPts val="2888"/>
              </a:lnSpc>
            </a:pPr>
            <a:endParaRPr lang="en-US" sz="2725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9368605" y="3100174"/>
            <a:ext cx="8023051" cy="1175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895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Completion of construction works at the facility will ensure:</a:t>
            </a:r>
          </a:p>
          <a:p>
            <a:pPr algn="l">
              <a:lnSpc>
                <a:spcPts val="3068"/>
              </a:lnSpc>
            </a:pPr>
            <a:endParaRPr lang="en-US" sz="2895" b="1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</Words>
  <Application>Microsoft Office PowerPoint</Application>
  <PresentationFormat>Довільний</PresentationFormat>
  <Paragraphs>38</Paragraphs>
  <Slides>4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4</vt:i4>
      </vt:variant>
    </vt:vector>
  </HeadingPairs>
  <TitlesOfParts>
    <vt:vector size="10" baseType="lpstr">
      <vt:lpstr>Calibri</vt:lpstr>
      <vt:lpstr>Helios Extended</vt:lpstr>
      <vt:lpstr>Arial</vt:lpstr>
      <vt:lpstr>Beth Ellen</vt:lpstr>
      <vt:lpstr>Helios Extended Bold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Cherkasy presents</dc:title>
  <cp:lastModifiedBy>Sisan Mession</cp:lastModifiedBy>
  <cp:revision>2</cp:revision>
  <dcterms:created xsi:type="dcterms:W3CDTF">2006-08-16T00:00:00Z</dcterms:created>
  <dcterms:modified xsi:type="dcterms:W3CDTF">2024-11-05T14:56:32Z</dcterms:modified>
  <dc:identifier>DAGTDkWGydA</dc:identifier>
</cp:coreProperties>
</file>

<file path=docProps/thumbnail.jpeg>
</file>